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39" userDrawn="1">
          <p15:clr>
            <a:srgbClr val="5ACBF0"/>
          </p15:clr>
        </p15:guide>
        <p15:guide id="3" pos="5193" userDrawn="1">
          <p15:clr>
            <a:srgbClr val="5ACBF0"/>
          </p15:clr>
        </p15:guide>
        <p15:guide id="4" pos="5533" userDrawn="1">
          <p15:clr>
            <a:srgbClr val="5ACBF0"/>
          </p15:clr>
        </p15:guide>
        <p15:guide id="5" pos="10341" userDrawn="1">
          <p15:clr>
            <a:srgbClr val="5ACBF0"/>
          </p15:clr>
        </p15:guide>
        <p15:guide id="6" pos="10681" userDrawn="1">
          <p15:clr>
            <a:srgbClr val="5ACBF0"/>
          </p15:clr>
        </p15:guide>
        <p15:guide id="7" pos="15557" userDrawn="1">
          <p15:clr>
            <a:srgbClr val="5ACBF0"/>
          </p15:clr>
        </p15:guide>
        <p15:guide id="8" orient="horz" pos="113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428BAC"/>
    <a:srgbClr val="DDE7F0"/>
    <a:srgbClr val="DCF2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61" autoAdjust="0"/>
    <p:restoredTop sz="94660"/>
  </p:normalViewPr>
  <p:slideViewPr>
    <p:cSldViewPr>
      <p:cViewPr varScale="1">
        <p:scale>
          <a:sx n="23" d="100"/>
          <a:sy n="23" d="100"/>
        </p:scale>
        <p:origin x="3912" y="320"/>
      </p:cViewPr>
      <p:guideLst>
        <p:guide pos="339"/>
        <p:guide pos="5193"/>
        <p:guide pos="5533"/>
        <p:guide pos="10341"/>
        <p:guide pos="10681"/>
        <p:guide pos="15557"/>
        <p:guide orient="horz" pos="113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46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107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tif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B7EF386-5DEA-904A-8745-993A37DE000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33909032"/>
            <a:ext cx="25199975" cy="2090706"/>
          </a:xfrm>
          <a:prstGeom prst="rect">
            <a:avLst/>
          </a:prstGeom>
        </p:spPr>
      </p:pic>
      <p:sp>
        <p:nvSpPr>
          <p:cNvPr id="9" name="Rechthoek 9">
            <a:extLst>
              <a:ext uri="{FF2B5EF4-FFF2-40B4-BE49-F238E27FC236}">
                <a16:creationId xmlns:a16="http://schemas.microsoft.com/office/drawing/2014/main" id="{CB939720-1E76-2B4E-B98A-A3A2B735365B}"/>
              </a:ext>
            </a:extLst>
          </p:cNvPr>
          <p:cNvSpPr/>
          <p:nvPr userDrawn="1"/>
        </p:nvSpPr>
        <p:spPr>
          <a:xfrm>
            <a:off x="-1" y="2560321"/>
            <a:ext cx="25199975" cy="764258"/>
          </a:xfrm>
          <a:prstGeom prst="rect">
            <a:avLst/>
          </a:prstGeom>
          <a:solidFill>
            <a:srgbClr val="428B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nl-BE" sz="1463"/>
          </a:p>
        </p:txBody>
      </p:sp>
      <p:sp>
        <p:nvSpPr>
          <p:cNvPr id="11" name="Rechthoek 9">
            <a:extLst>
              <a:ext uri="{FF2B5EF4-FFF2-40B4-BE49-F238E27FC236}">
                <a16:creationId xmlns:a16="http://schemas.microsoft.com/office/drawing/2014/main" id="{CB02F2DE-AB07-AE4C-A9EE-BFD2CD93A689}"/>
              </a:ext>
            </a:extLst>
          </p:cNvPr>
          <p:cNvSpPr/>
          <p:nvPr userDrawn="1"/>
        </p:nvSpPr>
        <p:spPr>
          <a:xfrm>
            <a:off x="0" y="0"/>
            <a:ext cx="25199975" cy="2604655"/>
          </a:xfrm>
          <a:prstGeom prst="rect">
            <a:avLst/>
          </a:prstGeom>
          <a:solidFill>
            <a:srgbClr val="DDE7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nl-BE" sz="1463"/>
          </a:p>
        </p:txBody>
      </p:sp>
      <p:sp>
        <p:nvSpPr>
          <p:cNvPr id="12" name="Title 7">
            <a:extLst>
              <a:ext uri="{FF2B5EF4-FFF2-40B4-BE49-F238E27FC236}">
                <a16:creationId xmlns:a16="http://schemas.microsoft.com/office/drawing/2014/main" id="{5AE105C8-C913-E64F-842C-7E35B4469691}"/>
              </a:ext>
            </a:extLst>
          </p:cNvPr>
          <p:cNvSpPr txBox="1">
            <a:spLocks/>
          </p:cNvSpPr>
          <p:nvPr userDrawn="1"/>
        </p:nvSpPr>
        <p:spPr>
          <a:xfrm>
            <a:off x="1582763" y="2734173"/>
            <a:ext cx="22466496" cy="57606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742969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250" kern="1200" baseline="0">
                <a:solidFill>
                  <a:schemeClr val="tx2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chemeClr val="bg1"/>
                </a:solidFill>
              </a:rPr>
              <a:t>Acoustic and Thermal Retrofit of Office Buildings Stock in EU				      HORIZON-MSCA-2021-DN    No. 101072598 </a:t>
            </a:r>
          </a:p>
        </p:txBody>
      </p:sp>
      <p:pic>
        <p:nvPicPr>
          <p:cNvPr id="13" name="Picture 12">
            <a:hlinkClick r:id="" action="ppaction://noaction" endSnd="1"/>
            <a:extLst>
              <a:ext uri="{FF2B5EF4-FFF2-40B4-BE49-F238E27FC236}">
                <a16:creationId xmlns:a16="http://schemas.microsoft.com/office/drawing/2014/main" id="{2245F5C4-67E2-A24E-8186-E3CE1AB49FD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t="-1460" r="52147"/>
          <a:stretch/>
        </p:blipFill>
        <p:spPr>
          <a:xfrm>
            <a:off x="20952915" y="429917"/>
            <a:ext cx="2854005" cy="189694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A1EFF9F-F3A0-DE4A-9B28-D559A95F1D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print"/>
          <a:srcRect t="10474" b="13062"/>
          <a:stretch/>
        </p:blipFill>
        <p:spPr>
          <a:xfrm>
            <a:off x="1510755" y="429917"/>
            <a:ext cx="5731997" cy="201488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7FE936B-4324-F346-9196-9758750DA0FB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7280507" y="429917"/>
            <a:ext cx="3413760" cy="1919717"/>
          </a:xfrm>
          <a:prstGeom prst="rect">
            <a:avLst/>
          </a:prstGeom>
        </p:spPr>
      </p:pic>
      <p:sp>
        <p:nvSpPr>
          <p:cNvPr id="16" name="Rechthoek 9">
            <a:extLst>
              <a:ext uri="{FF2B5EF4-FFF2-40B4-BE49-F238E27FC236}">
                <a16:creationId xmlns:a16="http://schemas.microsoft.com/office/drawing/2014/main" id="{9245D4CC-9167-F04F-A64E-180F9901FE72}"/>
              </a:ext>
            </a:extLst>
          </p:cNvPr>
          <p:cNvSpPr/>
          <p:nvPr userDrawn="1"/>
        </p:nvSpPr>
        <p:spPr>
          <a:xfrm>
            <a:off x="0" y="33939481"/>
            <a:ext cx="25199975" cy="764258"/>
          </a:xfrm>
          <a:prstGeom prst="rect">
            <a:avLst/>
          </a:prstGeom>
          <a:solidFill>
            <a:srgbClr val="428B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nl-BE" sz="1463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F7804B-BB50-4D49-A530-3F00953021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t="20800"/>
          <a:stretch/>
        </p:blipFill>
        <p:spPr>
          <a:xfrm rot="10800000">
            <a:off x="19008700" y="34269680"/>
            <a:ext cx="5315372" cy="1730058"/>
          </a:xfrm>
          <a:prstGeom prst="rect">
            <a:avLst/>
          </a:prstGeom>
        </p:spPr>
      </p:pic>
      <p:sp>
        <p:nvSpPr>
          <p:cNvPr id="17" name="Title 7">
            <a:extLst>
              <a:ext uri="{FF2B5EF4-FFF2-40B4-BE49-F238E27FC236}">
                <a16:creationId xmlns:a16="http://schemas.microsoft.com/office/drawing/2014/main" id="{12023F32-2EF8-E841-8006-E6F42D691E09}"/>
              </a:ext>
            </a:extLst>
          </p:cNvPr>
          <p:cNvSpPr txBox="1">
            <a:spLocks/>
          </p:cNvSpPr>
          <p:nvPr userDrawn="1"/>
        </p:nvSpPr>
        <p:spPr>
          <a:xfrm>
            <a:off x="1510755" y="34057653"/>
            <a:ext cx="23689220" cy="54178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742969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250" kern="1200" baseline="0">
                <a:solidFill>
                  <a:schemeClr val="tx2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chemeClr val="bg1"/>
                </a:solidFill>
              </a:rPr>
              <a:t>www.actarebuild.eu						</a:t>
            </a:r>
          </a:p>
        </p:txBody>
      </p:sp>
    </p:spTree>
    <p:extLst>
      <p:ext uri="{BB962C8B-B14F-4D97-AF65-F5344CB8AC3E}">
        <p14:creationId xmlns:p14="http://schemas.microsoft.com/office/powerpoint/2010/main" val="750950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2" r:id="rId2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C58A7804-B0D9-9747-9974-EFB83856F039}"/>
              </a:ext>
            </a:extLst>
          </p:cNvPr>
          <p:cNvSpPr txBox="1">
            <a:spLocks/>
          </p:cNvSpPr>
          <p:nvPr/>
        </p:nvSpPr>
        <p:spPr>
          <a:xfrm>
            <a:off x="1512277" y="4588842"/>
            <a:ext cx="21955200" cy="1263015"/>
          </a:xfrm>
          <a:prstGeom prst="rect">
            <a:avLst/>
          </a:prstGeom>
        </p:spPr>
        <p:txBody>
          <a:bodyPr/>
          <a:lstStyle>
            <a:lvl1pPr algn="l" defTabSz="251999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212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the PhD thesis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16DC965-B3C6-CB4D-BB6C-A2EE68FCA7DD}"/>
              </a:ext>
            </a:extLst>
          </p:cNvPr>
          <p:cNvSpPr txBox="1">
            <a:spLocks/>
          </p:cNvSpPr>
          <p:nvPr/>
        </p:nvSpPr>
        <p:spPr>
          <a:xfrm>
            <a:off x="1294731" y="6406581"/>
            <a:ext cx="22906892" cy="1008112"/>
          </a:xfrm>
          <a:prstGeom prst="rect">
            <a:avLst/>
          </a:prstGeom>
        </p:spPr>
        <p:txBody>
          <a:bodyPr/>
          <a:lstStyle>
            <a:lvl1pPr algn="l" defTabSz="251999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212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of the student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441D70A-276E-884A-A1A7-A6F74682E39D}"/>
              </a:ext>
            </a:extLst>
          </p:cNvPr>
          <p:cNvSpPr txBox="1">
            <a:spLocks/>
          </p:cNvSpPr>
          <p:nvPr/>
        </p:nvSpPr>
        <p:spPr>
          <a:xfrm>
            <a:off x="20919596" y="34594838"/>
            <a:ext cx="3705727" cy="1263015"/>
          </a:xfrm>
          <a:prstGeom prst="rect">
            <a:avLst/>
          </a:prstGeom>
        </p:spPr>
        <p:txBody>
          <a:bodyPr/>
          <a:lstStyle>
            <a:lvl1pPr algn="l" defTabSz="251999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212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DC XX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352F99E-6A88-F04C-85DB-FA74D71FACF0}"/>
              </a:ext>
            </a:extLst>
          </p:cNvPr>
          <p:cNvSpPr txBox="1"/>
          <p:nvPr/>
        </p:nvSpPr>
        <p:spPr>
          <a:xfrm>
            <a:off x="1654771" y="9882118"/>
            <a:ext cx="21746415" cy="7109639"/>
          </a:xfrm>
          <a:prstGeom prst="rect">
            <a:avLst/>
          </a:prstGeom>
          <a:noFill/>
        </p:spPr>
        <p:txBody>
          <a:bodyPr wrap="square" lIns="0" rIns="36000" rtlCol="0">
            <a:spAutoFit/>
          </a:bodyPr>
          <a:lstStyle/>
          <a:p>
            <a:pPr algn="just" defTabSz="360000"/>
            <a:r>
              <a:rPr lang="en-GB" sz="4400" kern="0" spc="-90" dirty="0">
                <a:solidFill>
                  <a:srgbClr val="428B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</a:p>
          <a:p>
            <a:pPr algn="just" defTabSz="360000"/>
            <a:endParaRPr lang="en-GB" sz="2800" kern="0" spc="-9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6000"/>
            <a:r>
              <a:rPr lang="en-GB" sz="3200" kern="0" spc="-9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European Training Network ActaReBuild – Acoustic and Thermal Retrofit of Buildings, provides research and training in retrofit of office building stock in Europe by means a new generation of sustainable materials and building components. The European Training Network ActaReBuild – Acoustic and Thermal Retrofit of Buildings, provides research and training in retrofit of office building stock in Europe by means a new generation of sustainable materials and building components. The European Training Network ActaReBuild – Acoustic and Thermal Retrofit of Buildings, provides research and training in retrofit of office building stock in Europe by means a new generation of sustainable materials and building components. The European Training Network ActaReBuild – Acoustic and Thermal Retrofit of Buildings, provides research and training in retrofit of office building stock in Europe by means a new generation of sustainable materials and building components. The European Training Network ActaReBuild – Acoustic and Thermal Retrofit of Buildings, provides research and training in retrofit of office building stock in Europe by means a new generation of sustainable materials and building components. The European Training Network ActaReBuild – Acoustic and Thermal Retrofit of Buildings, provides research and training in retrofit of office building stock in Europe by means a new generation of sustainable materials and building components. 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5C0E8515-DAC8-EB43-8F4F-1EB430C6CAD1}"/>
              </a:ext>
            </a:extLst>
          </p:cNvPr>
          <p:cNvSpPr txBox="1">
            <a:spLocks/>
          </p:cNvSpPr>
          <p:nvPr/>
        </p:nvSpPr>
        <p:spPr>
          <a:xfrm>
            <a:off x="14384362" y="34417693"/>
            <a:ext cx="6640561" cy="1296240"/>
          </a:xfrm>
          <a:prstGeom prst="rect">
            <a:avLst/>
          </a:prstGeom>
          <a:solidFill>
            <a:srgbClr val="FFFF00"/>
          </a:solidFill>
        </p:spPr>
        <p:txBody>
          <a:bodyPr/>
          <a:lstStyle>
            <a:lvl1pPr algn="l" defTabSz="251999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212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LOGOS OF THE INVOLVED INSTITUTIONS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1782D09-9627-4046-A9DA-34EC8B1629C5}"/>
              </a:ext>
            </a:extLst>
          </p:cNvPr>
          <p:cNvSpPr txBox="1">
            <a:spLocks/>
          </p:cNvSpPr>
          <p:nvPr/>
        </p:nvSpPr>
        <p:spPr>
          <a:xfrm>
            <a:off x="1510754" y="34993757"/>
            <a:ext cx="11606855" cy="731679"/>
          </a:xfrm>
          <a:prstGeom prst="rect">
            <a:avLst/>
          </a:prstGeom>
          <a:noFill/>
        </p:spPr>
        <p:txBody>
          <a:bodyPr/>
          <a:lstStyle>
            <a:lvl1pPr algn="l" defTabSz="251999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212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Supervisors: 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09DAB2D4-6122-4B4B-9D22-FE9CA77079EE}"/>
              </a:ext>
            </a:extLst>
          </p:cNvPr>
          <p:cNvSpPr txBox="1">
            <a:spLocks/>
          </p:cNvSpPr>
          <p:nvPr/>
        </p:nvSpPr>
        <p:spPr>
          <a:xfrm>
            <a:off x="1222723" y="7414693"/>
            <a:ext cx="22834884" cy="2160240"/>
          </a:xfrm>
          <a:prstGeom prst="rect">
            <a:avLst/>
          </a:prstGeom>
        </p:spPr>
        <p:txBody>
          <a:bodyPr/>
          <a:lstStyle>
            <a:lvl1pPr algn="l" defTabSz="251999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212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Affiliations 1 of the student</a:t>
            </a:r>
          </a:p>
          <a:p>
            <a:pPr algn="ctr">
              <a:lnSpc>
                <a:spcPct val="100000"/>
              </a:lnSpc>
            </a:pP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Affiliations 2 of the student</a:t>
            </a:r>
          </a:p>
          <a:p>
            <a:pPr algn="ctr">
              <a:lnSpc>
                <a:spcPct val="100000"/>
              </a:lnSpc>
            </a:pP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Affiliations 3 of the student (if applicable)</a:t>
            </a:r>
          </a:p>
          <a:p>
            <a:pPr algn="ctr">
              <a:lnSpc>
                <a:spcPct val="100000"/>
              </a:lnSpc>
            </a:pPr>
            <a:endParaRPr lang="en-US" sz="3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B1E6657E-21F6-B24C-AC32-462F4F0E0A1B}"/>
              </a:ext>
            </a:extLst>
          </p:cNvPr>
          <p:cNvSpPr txBox="1">
            <a:spLocks/>
          </p:cNvSpPr>
          <p:nvPr/>
        </p:nvSpPr>
        <p:spPr>
          <a:xfrm>
            <a:off x="4103043" y="35065765"/>
            <a:ext cx="8712968" cy="933973"/>
          </a:xfrm>
          <a:prstGeom prst="rect">
            <a:avLst/>
          </a:prstGeom>
          <a:solidFill>
            <a:srgbClr val="FFFF00"/>
          </a:solidFill>
        </p:spPr>
        <p:txBody>
          <a:bodyPr/>
          <a:lstStyle>
            <a:lvl1pPr algn="l" defTabSz="251999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212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names of your supervisors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EC327E01-9AB2-5B44-8D43-6AD9E0201C57}"/>
              </a:ext>
            </a:extLst>
          </p:cNvPr>
          <p:cNvSpPr txBox="1">
            <a:spLocks/>
          </p:cNvSpPr>
          <p:nvPr/>
        </p:nvSpPr>
        <p:spPr>
          <a:xfrm>
            <a:off x="1438747" y="17639829"/>
            <a:ext cx="22034448" cy="14905656"/>
          </a:xfrm>
          <a:prstGeom prst="rect">
            <a:avLst/>
          </a:prstGeom>
          <a:solidFill>
            <a:srgbClr val="FFFF00"/>
          </a:solidFill>
        </p:spPr>
        <p:txBody>
          <a:bodyPr/>
          <a:lstStyle>
            <a:lvl1pPr algn="l" defTabSz="251999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212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8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8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8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8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8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GRAPHICAL ABSTRACT</a:t>
            </a:r>
          </a:p>
          <a:p>
            <a:pPr algn="ctr"/>
            <a:r>
              <a:rPr lang="en-US" sz="8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explaining your topic in an intuitive way</a:t>
            </a:r>
          </a:p>
          <a:p>
            <a:pPr algn="ctr"/>
            <a:endParaRPr lang="en-US" sz="8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8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ad as little text here as possible</a:t>
            </a:r>
          </a:p>
          <a:p>
            <a:pPr algn="ctr"/>
            <a:r>
              <a:rPr lang="en-US" sz="8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pictures, illustrations, graphs etc.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7C4C32EA-6F62-2C4E-9362-BB9715DBA022}"/>
              </a:ext>
            </a:extLst>
          </p:cNvPr>
          <p:cNvSpPr txBox="1">
            <a:spLocks/>
          </p:cNvSpPr>
          <p:nvPr/>
        </p:nvSpPr>
        <p:spPr>
          <a:xfrm>
            <a:off x="7055371" y="12023205"/>
            <a:ext cx="12457384" cy="2086101"/>
          </a:xfrm>
          <a:prstGeom prst="rect">
            <a:avLst/>
          </a:prstGeom>
          <a:solidFill>
            <a:srgbClr val="FFFF00"/>
          </a:solidFill>
        </p:spPr>
        <p:txBody>
          <a:bodyPr/>
          <a:lstStyle>
            <a:lvl1pPr algn="l" defTabSz="251999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212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 of your thesis,</a:t>
            </a:r>
          </a:p>
          <a:p>
            <a:pPr algn="ctr"/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letter size “Arial 32”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91E8D927-8A81-DE4D-993D-07196541EF9A}"/>
              </a:ext>
            </a:extLst>
          </p:cNvPr>
          <p:cNvSpPr txBox="1">
            <a:spLocks/>
          </p:cNvSpPr>
          <p:nvPr/>
        </p:nvSpPr>
        <p:spPr>
          <a:xfrm>
            <a:off x="23545203" y="34273677"/>
            <a:ext cx="2160239" cy="1296240"/>
          </a:xfrm>
          <a:prstGeom prst="rect">
            <a:avLst/>
          </a:prstGeom>
          <a:solidFill>
            <a:srgbClr val="FFFF00"/>
          </a:solidFill>
        </p:spPr>
        <p:txBody>
          <a:bodyPr/>
          <a:lstStyle>
            <a:lvl1pPr algn="l" defTabSz="251999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212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number</a:t>
            </a:r>
          </a:p>
        </p:txBody>
      </p:sp>
    </p:spTree>
    <p:extLst>
      <p:ext uri="{BB962C8B-B14F-4D97-AF65-F5344CB8AC3E}">
        <p14:creationId xmlns:p14="http://schemas.microsoft.com/office/powerpoint/2010/main" val="4265667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U LEUVEN">
      <a:dk1>
        <a:srgbClr val="00407A"/>
      </a:dk1>
      <a:lt1>
        <a:srgbClr val="FFFFFF"/>
      </a:lt1>
      <a:dk2>
        <a:srgbClr val="00407A"/>
      </a:dk2>
      <a:lt2>
        <a:srgbClr val="FFFFFF"/>
      </a:lt2>
      <a:accent1>
        <a:srgbClr val="1D8DB0"/>
      </a:accent1>
      <a:accent2>
        <a:srgbClr val="116E8A"/>
      </a:accent2>
      <a:accent3>
        <a:srgbClr val="52BDEC"/>
      </a:accent3>
      <a:accent4>
        <a:srgbClr val="00407A"/>
      </a:accent4>
      <a:accent5>
        <a:srgbClr val="7F7F7F"/>
      </a:accent5>
      <a:accent6>
        <a:srgbClr val="595959"/>
      </a:accent6>
      <a:hlink>
        <a:srgbClr val="1D8DB0"/>
      </a:hlink>
      <a:folHlink>
        <a:srgbClr val="00407A"/>
      </a:folHlink>
    </a:clrScheme>
    <a:fontScheme name="ActaReBuild font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{1A3B943A-AB73-8643-8E13-B89A8149F841}tf10001122</Template>
  <TotalTime>5349</TotalTime>
  <Words>302</Words>
  <Application>Microsoft Macintosh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Roboto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Rossella  Cottone</dc:creator>
  <cp:lastModifiedBy>Monika Rychtáriková</cp:lastModifiedBy>
  <cp:revision>62</cp:revision>
  <dcterms:created xsi:type="dcterms:W3CDTF">2023-07-01T07:03:53Z</dcterms:created>
  <dcterms:modified xsi:type="dcterms:W3CDTF">2023-08-19T16:16:48Z</dcterms:modified>
</cp:coreProperties>
</file>