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266" r:id="rId3"/>
    <p:sldId id="268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F4D5D"/>
    <a:srgbClr val="DCE7F0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3" autoAdjust="0"/>
    <p:restoredTop sz="94652"/>
  </p:normalViewPr>
  <p:slideViewPr>
    <p:cSldViewPr snapToGrid="0" snapToObjects="1">
      <p:cViewPr>
        <p:scale>
          <a:sx n="75" d="100"/>
          <a:sy n="75" d="100"/>
        </p:scale>
        <p:origin x="115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pPr/>
              <a:t>20-12-2023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pPr/>
              <a:t>20-12-2023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7">
            <a:extLst>
              <a:ext uri="{FF2B5EF4-FFF2-40B4-BE49-F238E27FC236}">
                <a16:creationId xmlns:a16="http://schemas.microsoft.com/office/drawing/2014/main" id="{D015345B-7251-CB45-9761-E2BB90DA03F3}"/>
              </a:ext>
            </a:extLst>
          </p:cNvPr>
          <p:cNvSpPr/>
          <p:nvPr userDrawn="1"/>
        </p:nvSpPr>
        <p:spPr>
          <a:xfrm>
            <a:off x="0" y="5100321"/>
            <a:ext cx="12193200" cy="843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6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B3C77-AAE3-2F41-AE9F-57407D61B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" y="1036319"/>
            <a:ext cx="12192000" cy="4196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6E3B3-8E09-184A-BC74-AAE3A2BAA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43400"/>
            <a:ext cx="11938000" cy="938667"/>
          </a:xfrm>
          <a:prstGeom prst="rect">
            <a:avLst/>
          </a:prstGeom>
        </p:spPr>
      </p:pic>
      <p:sp>
        <p:nvSpPr>
          <p:cNvPr id="17" name="Rechthoek 9">
            <a:extLst>
              <a:ext uri="{FF2B5EF4-FFF2-40B4-BE49-F238E27FC236}">
                <a16:creationId xmlns:a16="http://schemas.microsoft.com/office/drawing/2014/main" id="{C2F1632F-89A2-1D45-9C34-B344324B1867}"/>
              </a:ext>
            </a:extLst>
          </p:cNvPr>
          <p:cNvSpPr/>
          <p:nvPr userDrawn="1"/>
        </p:nvSpPr>
        <p:spPr>
          <a:xfrm>
            <a:off x="0" y="1"/>
            <a:ext cx="12193200" cy="764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63"/>
          </a:p>
        </p:txBody>
      </p:sp>
      <p:sp>
        <p:nvSpPr>
          <p:cNvPr id="22" name="Rechthoek 9">
            <a:extLst>
              <a:ext uri="{FF2B5EF4-FFF2-40B4-BE49-F238E27FC236}">
                <a16:creationId xmlns:a16="http://schemas.microsoft.com/office/drawing/2014/main" id="{8F1A60A4-4157-3C4D-A649-EFB4E4654A1D}"/>
              </a:ext>
            </a:extLst>
          </p:cNvPr>
          <p:cNvSpPr/>
          <p:nvPr userDrawn="1"/>
        </p:nvSpPr>
        <p:spPr>
          <a:xfrm>
            <a:off x="-1200" y="35608"/>
            <a:ext cx="12193200" cy="12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63"/>
          </a:p>
        </p:txBody>
      </p:sp>
      <p:sp>
        <p:nvSpPr>
          <p:cNvPr id="23" name="Rechthoek 7">
            <a:extLst>
              <a:ext uri="{FF2B5EF4-FFF2-40B4-BE49-F238E27FC236}">
                <a16:creationId xmlns:a16="http://schemas.microsoft.com/office/drawing/2014/main" id="{D5DF14C7-36AF-B544-9DB7-F8FD9A593176}"/>
              </a:ext>
            </a:extLst>
          </p:cNvPr>
          <p:cNvSpPr/>
          <p:nvPr userDrawn="1"/>
        </p:nvSpPr>
        <p:spPr>
          <a:xfrm>
            <a:off x="0" y="1229981"/>
            <a:ext cx="12193200" cy="315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63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457F71A9-C781-1642-931B-562666329F4E}"/>
              </a:ext>
            </a:extLst>
          </p:cNvPr>
          <p:cNvSpPr txBox="1">
            <a:spLocks/>
          </p:cNvSpPr>
          <p:nvPr userDrawn="1"/>
        </p:nvSpPr>
        <p:spPr>
          <a:xfrm>
            <a:off x="589670" y="1277912"/>
            <a:ext cx="11348330" cy="26371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74296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50" kern="12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Acoustic and Thermal Retrofit of Office Buildings Stock in EU				HORIZON-MSCA-2021- DN - No. 101072598 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hlinkClick r:id="" action="ppaction://noaction" endSnd="1"/>
            <a:extLst>
              <a:ext uri="{FF2B5EF4-FFF2-40B4-BE49-F238E27FC236}">
                <a16:creationId xmlns:a16="http://schemas.microsoft.com/office/drawing/2014/main" id="{28BF4FCB-97B2-7F41-AAC0-457053D3A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60"/>
          <a:stretch/>
        </p:blipFill>
        <p:spPr>
          <a:xfrm>
            <a:off x="10302241" y="86139"/>
            <a:ext cx="1564640" cy="10399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3E0B63-2C8E-1A43-8C01-5B183457E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0" y="114974"/>
            <a:ext cx="3142430" cy="11046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4B1E18-F4BD-1842-8284-7E370E31E0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608" y="97444"/>
            <a:ext cx="1871512" cy="10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290320"/>
            <a:ext cx="5400000" cy="5161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290320"/>
            <a:ext cx="5400000" cy="516128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33088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062480"/>
            <a:ext cx="5421575" cy="43383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33088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062480"/>
            <a:ext cx="5445000" cy="43383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229360"/>
            <a:ext cx="11041200" cy="521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Rechthoek 9">
            <a:extLst>
              <a:ext uri="{FF2B5EF4-FFF2-40B4-BE49-F238E27FC236}">
                <a16:creationId xmlns:a16="http://schemas.microsoft.com/office/drawing/2014/main" id="{DA15C137-EABC-DE4D-BF92-FB1F9597255E}"/>
              </a:ext>
            </a:extLst>
          </p:cNvPr>
          <p:cNvSpPr/>
          <p:nvPr userDrawn="1"/>
        </p:nvSpPr>
        <p:spPr>
          <a:xfrm>
            <a:off x="0" y="-15463"/>
            <a:ext cx="12193200" cy="764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63"/>
          </a:p>
        </p:txBody>
      </p:sp>
      <p:sp>
        <p:nvSpPr>
          <p:cNvPr id="18" name="Rechthoek 7">
            <a:extLst>
              <a:ext uri="{FF2B5EF4-FFF2-40B4-BE49-F238E27FC236}">
                <a16:creationId xmlns:a16="http://schemas.microsoft.com/office/drawing/2014/main" id="{C40E4530-02CF-154F-A3A8-3E3AC0748595}"/>
              </a:ext>
            </a:extLst>
          </p:cNvPr>
          <p:cNvSpPr/>
          <p:nvPr userDrawn="1"/>
        </p:nvSpPr>
        <p:spPr>
          <a:xfrm>
            <a:off x="-1200" y="748795"/>
            <a:ext cx="12193200" cy="315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63"/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6D678C5C-3302-744D-B5EC-40E96E4D0DE3}"/>
              </a:ext>
            </a:extLst>
          </p:cNvPr>
          <p:cNvSpPr txBox="1">
            <a:spLocks/>
          </p:cNvSpPr>
          <p:nvPr userDrawn="1"/>
        </p:nvSpPr>
        <p:spPr>
          <a:xfrm>
            <a:off x="633138" y="800940"/>
            <a:ext cx="11348330" cy="26371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74296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50" kern="12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Acoustic and Thermal Retrofit of Office Buildings Stock in EU				HORIZON-MSCA-2021- DN - No. 101072598 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hlinkClick r:id="" action="ppaction://noaction" endSnd="1"/>
            <a:extLst>
              <a:ext uri="{FF2B5EF4-FFF2-40B4-BE49-F238E27FC236}">
                <a16:creationId xmlns:a16="http://schemas.microsoft.com/office/drawing/2014/main" id="{26BBF57E-9EC5-2449-9E79-E51F7F227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60"/>
          <a:stretch/>
        </p:blipFill>
        <p:spPr>
          <a:xfrm>
            <a:off x="11110447" y="77590"/>
            <a:ext cx="964817" cy="6412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898A23-7DE7-284C-B162-681C5FCD9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00" y="-36680"/>
            <a:ext cx="2118464" cy="7446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1B1599-E5FF-D547-8EC9-E7C9979E091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871" y="77590"/>
            <a:ext cx="1115279" cy="6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415BD98-717D-1348-8C45-4F69A37EED3F}"/>
              </a:ext>
            </a:extLst>
          </p:cNvPr>
          <p:cNvSpPr txBox="1"/>
          <p:nvPr/>
        </p:nvSpPr>
        <p:spPr>
          <a:xfrm>
            <a:off x="9339209" y="3134438"/>
            <a:ext cx="2852791" cy="1420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Roboto" pitchFamily="2" charset="0"/>
              </a:rPr>
              <a:t>Main institution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  <a:ea typeface="Roboto" pitchFamily="2" charset="0"/>
              </a:rPr>
              <a:t>Second institution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  <a:ea typeface="Roboto" pitchFamily="2" charset="0"/>
              </a:rPr>
              <a:t>Third institution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766937-65C5-9042-9B09-067D4827F462}"/>
              </a:ext>
            </a:extLst>
          </p:cNvPr>
          <p:cNvSpPr txBox="1"/>
          <p:nvPr/>
        </p:nvSpPr>
        <p:spPr>
          <a:xfrm>
            <a:off x="6961124" y="3311018"/>
            <a:ext cx="20669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  <a:ea typeface="Roboto" pitchFamily="2" charset="0"/>
              </a:rPr>
              <a:t>DC 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986A12-54F1-CC45-B028-FD7348855502}"/>
              </a:ext>
            </a:extLst>
          </p:cNvPr>
          <p:cNvSpPr txBox="1"/>
          <p:nvPr/>
        </p:nvSpPr>
        <p:spPr>
          <a:xfrm>
            <a:off x="6349429" y="5258880"/>
            <a:ext cx="55451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+mj-lt"/>
                <a:ea typeface="Roboto" pitchFamily="2" charset="0"/>
              </a:rPr>
              <a:t>NAME SURNAME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28BFAB-EC05-0748-9A78-615092172086}"/>
              </a:ext>
            </a:extLst>
          </p:cNvPr>
          <p:cNvSpPr txBox="1"/>
          <p:nvPr/>
        </p:nvSpPr>
        <p:spPr>
          <a:xfrm>
            <a:off x="530883" y="5310117"/>
            <a:ext cx="506853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+mj-lt"/>
                <a:ea typeface="Roboto" pitchFamily="2" charset="0"/>
              </a:rPr>
              <a:t>Supervisors: </a:t>
            </a:r>
            <a:r>
              <a:rPr lang="en-US" sz="1500" dirty="0">
                <a:solidFill>
                  <a:schemeClr val="bg1"/>
                </a:solidFill>
                <a:latin typeface="+mj-lt"/>
                <a:ea typeface="Roboto" pitchFamily="2" charset="0"/>
              </a:rPr>
              <a:t>Name Surname, Name Surname</a:t>
            </a:r>
          </a:p>
          <a:p>
            <a:r>
              <a:rPr lang="en-US" sz="1500" b="1" dirty="0">
                <a:solidFill>
                  <a:schemeClr val="bg1"/>
                </a:solidFill>
                <a:latin typeface="+mj-lt"/>
                <a:ea typeface="Roboto" pitchFamily="2" charset="0"/>
              </a:rPr>
              <a:t>Co-supervisors:</a:t>
            </a:r>
            <a:r>
              <a:rPr lang="en-US" sz="1500" dirty="0">
                <a:solidFill>
                  <a:schemeClr val="bg1"/>
                </a:solidFill>
                <a:latin typeface="+mj-lt"/>
                <a:ea typeface="Roboto" pitchFamily="2" charset="0"/>
              </a:rPr>
              <a:t> Name Surname, Name Surname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05A5DA-4277-8D4F-97BB-9E2A103C9C77}"/>
              </a:ext>
            </a:extLst>
          </p:cNvPr>
          <p:cNvSpPr txBox="1"/>
          <p:nvPr/>
        </p:nvSpPr>
        <p:spPr>
          <a:xfrm>
            <a:off x="530883" y="1859019"/>
            <a:ext cx="62484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802C67"/>
                </a:solidFill>
                <a:latin typeface="+mj-lt"/>
                <a:ea typeface="Roboto" pitchFamily="2" charset="0"/>
              </a:rPr>
              <a:t>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C667AA-B771-FE41-BB58-99278DD7F310}"/>
              </a:ext>
            </a:extLst>
          </p:cNvPr>
          <p:cNvSpPr txBox="1"/>
          <p:nvPr/>
        </p:nvSpPr>
        <p:spPr>
          <a:xfrm>
            <a:off x="4317744" y="158431"/>
            <a:ext cx="340583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00000"/>
                </a:solidFill>
                <a:highlight>
                  <a:srgbClr val="FFFF00"/>
                </a:highlight>
                <a:latin typeface="Roboto" pitchFamily="2" charset="0"/>
                <a:ea typeface="Roboto" pitchFamily="2" charset="0"/>
              </a:rPr>
              <a:t>LOGOs of involved institutions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FEF26-EB7E-AD41-8629-A9E7A3B537A0}"/>
              </a:ext>
            </a:extLst>
          </p:cNvPr>
          <p:cNvSpPr txBox="1"/>
          <p:nvPr/>
        </p:nvSpPr>
        <p:spPr>
          <a:xfrm>
            <a:off x="3666478" y="6560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32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849626-B585-0B4B-890A-139E1558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BB675-5765-D145-972E-E1FE26324578}"/>
              </a:ext>
            </a:extLst>
          </p:cNvPr>
          <p:cNvSpPr txBox="1"/>
          <p:nvPr/>
        </p:nvSpPr>
        <p:spPr>
          <a:xfrm rot="20947981">
            <a:off x="1890919" y="2960362"/>
            <a:ext cx="87176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00000"/>
                </a:solidFill>
                <a:highlight>
                  <a:srgbClr val="FFFF00"/>
                </a:highlight>
                <a:latin typeface="Chalkboard SE" panose="03050602040202020205" pitchFamily="66" charset="77"/>
                <a:ea typeface="Roboto" pitchFamily="2" charset="0"/>
              </a:rPr>
              <a:t>Introduce your project and problem you are currently working. </a:t>
            </a:r>
          </a:p>
        </p:txBody>
      </p:sp>
    </p:spTree>
    <p:extLst>
      <p:ext uri="{BB962C8B-B14F-4D97-AF65-F5344CB8AC3E}">
        <p14:creationId xmlns:p14="http://schemas.microsoft.com/office/powerpoint/2010/main" val="109803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849626-B585-0B4B-890A-139E1558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61044-4CA9-0E46-A8F6-E9E495A0073C}"/>
              </a:ext>
            </a:extLst>
          </p:cNvPr>
          <p:cNvSpPr txBox="1"/>
          <p:nvPr/>
        </p:nvSpPr>
        <p:spPr>
          <a:xfrm rot="20947981">
            <a:off x="1890919" y="2960361"/>
            <a:ext cx="87176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00000"/>
                </a:solidFill>
                <a:highlight>
                  <a:srgbClr val="FFFF00"/>
                </a:highlight>
                <a:latin typeface="Chalkboard SE" panose="03050602040202020205" pitchFamily="66" charset="77"/>
                <a:ea typeface="Roboto" pitchFamily="2" charset="0"/>
              </a:rPr>
              <a:t>Model and methodology/Approach towards the project.</a:t>
            </a:r>
          </a:p>
        </p:txBody>
      </p:sp>
    </p:spTree>
    <p:extLst>
      <p:ext uri="{BB962C8B-B14F-4D97-AF65-F5344CB8AC3E}">
        <p14:creationId xmlns:p14="http://schemas.microsoft.com/office/powerpoint/2010/main" val="409251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849626-B585-0B4B-890A-139E1558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61044-4CA9-0E46-A8F6-E9E495A0073C}"/>
              </a:ext>
            </a:extLst>
          </p:cNvPr>
          <p:cNvSpPr txBox="1"/>
          <p:nvPr/>
        </p:nvSpPr>
        <p:spPr>
          <a:xfrm rot="20947981">
            <a:off x="1896433" y="3249169"/>
            <a:ext cx="810267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C00000"/>
                </a:solidFill>
                <a:highlight>
                  <a:srgbClr val="FFFF00"/>
                </a:highlight>
                <a:latin typeface="Chalkboard SE" panose="03050602040202020205" pitchFamily="66" charset="77"/>
                <a:ea typeface="Roboto" pitchFamily="2" charset="0"/>
              </a:rPr>
              <a:t>Results if any</a:t>
            </a:r>
          </a:p>
        </p:txBody>
      </p:sp>
    </p:spTree>
    <p:extLst>
      <p:ext uri="{BB962C8B-B14F-4D97-AF65-F5344CB8AC3E}">
        <p14:creationId xmlns:p14="http://schemas.microsoft.com/office/powerpoint/2010/main" val="212264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849626-B585-0B4B-890A-139E1558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61044-4CA9-0E46-A8F6-E9E495A0073C}"/>
              </a:ext>
            </a:extLst>
          </p:cNvPr>
          <p:cNvSpPr txBox="1"/>
          <p:nvPr/>
        </p:nvSpPr>
        <p:spPr>
          <a:xfrm rot="20947981">
            <a:off x="1896433" y="3249169"/>
            <a:ext cx="810267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C00000"/>
                </a:solidFill>
                <a:highlight>
                  <a:srgbClr val="FFFF00"/>
                </a:highlight>
                <a:latin typeface="Chalkboard SE" panose="03050602040202020205" pitchFamily="66" charset="77"/>
                <a:ea typeface="Roboto" pitchFamily="2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2564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849626-B585-0B4B-890A-139E1558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61044-4CA9-0E46-A8F6-E9E495A0073C}"/>
              </a:ext>
            </a:extLst>
          </p:cNvPr>
          <p:cNvSpPr txBox="1"/>
          <p:nvPr/>
        </p:nvSpPr>
        <p:spPr>
          <a:xfrm rot="20947981">
            <a:off x="1896433" y="3249168"/>
            <a:ext cx="810267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C00000"/>
                </a:solidFill>
                <a:highlight>
                  <a:srgbClr val="FFFF00"/>
                </a:highlight>
                <a:latin typeface="Chalkboard SE" panose="03050602040202020205" pitchFamily="66" charset="77"/>
                <a:ea typeface="Roboto" pitchFamily="2" charset="0"/>
              </a:rPr>
              <a:t>You can now thank the audience for attention </a:t>
            </a:r>
            <a:r>
              <a:rPr lang="en-GB" sz="3000" dirty="0">
                <a:solidFill>
                  <a:srgbClr val="C00000"/>
                </a:solidFill>
                <a:highlight>
                  <a:srgbClr val="FFFF00"/>
                </a:highlight>
                <a:latin typeface="Chalkboard SE" panose="03050602040202020205" pitchFamily="66" charset="77"/>
                <a:ea typeface="Roboto" pitchFamily="2" charset="0"/>
                <a:sym typeface="Wingdings" pitchFamily="2" charset="2"/>
              </a:rPr>
              <a:t></a:t>
            </a:r>
            <a:endParaRPr lang="en-GB" sz="3000" dirty="0">
              <a:solidFill>
                <a:srgbClr val="C00000"/>
              </a:solidFill>
              <a:highlight>
                <a:srgbClr val="FFFF00"/>
              </a:highlight>
              <a:latin typeface="Chalkboard SE" panose="03050602040202020205" pitchFamily="66" charset="77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60514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61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Chalkboard SE</vt:lpstr>
      <vt:lpstr>Roboto</vt:lpstr>
      <vt:lpstr>KU Leuven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2022-11-30T14:47:09Z</dcterms:created>
  <dcterms:modified xsi:type="dcterms:W3CDTF">2023-12-20T13:35:18Z</dcterms:modified>
</cp:coreProperties>
</file>